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2" r:id="rId3"/>
    <p:sldId id="261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  <a:srgbClr val="339933"/>
    <a:srgbClr val="00CC66"/>
    <a:srgbClr val="339966"/>
    <a:srgbClr val="009900"/>
    <a:srgbClr val="31859C"/>
    <a:srgbClr val="FF9900"/>
    <a:srgbClr val="376092"/>
    <a:srgbClr val="0066CC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76" autoAdjust="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EA79F6-55B1-4E7B-BF46-A8A01C0FECF6}" type="datetimeFigureOut">
              <a:rPr lang="en-US" smtClean="0"/>
              <a:t>01-Feb-19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80F359-006A-401B-A721-370B44A886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8407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80F359-006A-401B-A721-370B44A8863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2080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80F359-006A-401B-A721-370B44A8863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9787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80F359-006A-401B-A721-370B44A8863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8744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01-Feb-19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01-Feb-19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01-Feb-19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01-Feb-19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01-Feb-19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01-Feb-19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01-Feb-19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01-Feb-19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01-Feb-19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01-Feb-19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01-Feb-19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01-Feb-19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2209800"/>
            <a:ext cx="7772400" cy="1524000"/>
          </a:xfrm>
        </p:spPr>
        <p:txBody>
          <a:bodyPr>
            <a:normAutofit fontScale="90000"/>
          </a:bodyPr>
          <a:lstStyle/>
          <a:p>
            <a:r>
              <a:rPr lang="ka-GE" dirty="0" smtClean="0">
                <a:solidFill>
                  <a:schemeClr val="accent5">
                    <a:lumMod val="50000"/>
                  </a:schemeClr>
                </a:solidFill>
              </a:rPr>
              <a:t>სტრატეგიული შესყიდვების სტრატეგიის ინდიკატორები და ინიციატივები</a:t>
            </a:r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4101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686800" cy="794657"/>
          </a:xfrm>
        </p:spPr>
        <p:txBody>
          <a:bodyPr>
            <a:noAutofit/>
          </a:bodyPr>
          <a:lstStyle/>
          <a:p>
            <a:r>
              <a:rPr lang="ka-GE" sz="1600" b="1" dirty="0" smtClean="0">
                <a:solidFill>
                  <a:schemeClr val="accent5">
                    <a:lumMod val="75000"/>
                  </a:schemeClr>
                </a:solidFill>
              </a:rPr>
              <a:t>მიზანი:</a:t>
            </a:r>
            <a:br>
              <a:rPr lang="ka-GE" sz="1600" b="1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ka-GE" sz="1600" b="1" dirty="0" smtClean="0">
                <a:solidFill>
                  <a:schemeClr val="accent5">
                    <a:lumMod val="75000"/>
                  </a:schemeClr>
                </a:solidFill>
              </a:rPr>
              <a:t>სოციალური </a:t>
            </a:r>
            <a:r>
              <a:rPr lang="ka-GE" sz="1600" b="1" dirty="0">
                <a:solidFill>
                  <a:schemeClr val="accent5">
                    <a:lumMod val="75000"/>
                  </a:schemeClr>
                </a:solidFill>
              </a:rPr>
              <a:t>მომსახურების სააგენტოს პერსონალის მოტივაციისა და კომპეტენციების ამაღლება</a:t>
            </a:r>
            <a:endParaRPr lang="en-US" sz="16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199" y="1280993"/>
            <a:ext cx="1905001" cy="369332"/>
          </a:xfrm>
          <a:prstGeom prst="rect">
            <a:avLst/>
          </a:prstGeom>
          <a:noFill/>
          <a:ln w="19050"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ka-GE" dirty="0" smtClean="0"/>
              <a:t>  ინიციატივები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52400" y="1777517"/>
            <a:ext cx="2514600" cy="3539430"/>
          </a:xfrm>
          <a:prstGeom prst="rect">
            <a:avLst/>
          </a:prstGeom>
          <a:solidFill>
            <a:schemeClr val="tx2">
              <a:lumMod val="75000"/>
              <a:alpha val="20000"/>
            </a:schemeClr>
          </a:solidFill>
          <a:ln w="19050"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a-GE" sz="1600" dirty="0"/>
              <a:t>ძირითადი კომპეტენციების განსაზღვრა სტრატეგიული შესყიდვების </a:t>
            </a:r>
            <a:r>
              <a:rPr lang="ka-GE" sz="1600" dirty="0" smtClean="0"/>
              <a:t>დანერგვისთვის</a:t>
            </a:r>
            <a:r>
              <a:rPr lang="ka-GE" sz="1600" dirty="0"/>
              <a:t>, კომპეტენციების განვითარების სისტემის შემუშავება და გეგმის გაწერა სააგენტოს ჯანდაცვის მიმართულების </a:t>
            </a:r>
            <a:r>
              <a:rPr lang="ka-GE" sz="1600" dirty="0" smtClean="0"/>
              <a:t>პერსონალისთვის.</a:t>
            </a:r>
          </a:p>
          <a:p>
            <a:pPr algn="ctr"/>
            <a:endParaRPr lang="en-US" sz="1600" dirty="0"/>
          </a:p>
        </p:txBody>
      </p:sp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02479132"/>
              </p:ext>
            </p:extLst>
          </p:nvPr>
        </p:nvGraphicFramePr>
        <p:xfrm>
          <a:off x="2743200" y="1307484"/>
          <a:ext cx="6237516" cy="40094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91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331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251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73769"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2019</a:t>
                      </a:r>
                      <a:endParaRPr lang="en-US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  <a:alpha val="4902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2020</a:t>
                      </a:r>
                      <a:endParaRPr lang="en-US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  <a:alpha val="4902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2021</a:t>
                      </a:r>
                      <a:endParaRPr lang="en-US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  <a:alpha val="4902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35695">
                <a:tc>
                  <a:txBody>
                    <a:bodyPr/>
                    <a:lstStyle/>
                    <a:p>
                      <a:pPr algn="ctr"/>
                      <a:endParaRPr lang="ka-GE" sz="120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ka-GE" sz="14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სააგენტოს ახალი სტრუქტურის პერსონალის ფუნქციები და კომპეტენციები განსაზღვრულია;</a:t>
                      </a:r>
                    </a:p>
                    <a:p>
                      <a:pPr algn="ctr"/>
                      <a:endParaRPr lang="ka-GE" sz="140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  <a:p>
                      <a:pPr algn="ctr"/>
                      <a:endParaRPr lang="ka-GE" sz="140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ka-GE" sz="14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კომპეტენციების ამაღლების გეგმა სტრუქტურის ძირითადი პერსონალისთვის ფინალურია და მზად არის დანერგვისთვის</a:t>
                      </a:r>
                    </a:p>
                  </a:txBody>
                  <a:tcPr>
                    <a:solidFill>
                      <a:schemeClr val="accent1">
                        <a:lumMod val="75000"/>
                        <a:alpha val="21961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a-GE" sz="13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  <a:alpha val="21961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a-GE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ctr"/>
                      <a:endParaRPr lang="ka-GE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ctr"/>
                      <a:endParaRPr lang="ka-GE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  <a:alpha val="21961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81132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>
            <a:noAutofit/>
          </a:bodyPr>
          <a:lstStyle/>
          <a:p>
            <a:r>
              <a:rPr lang="ka-GE" sz="2000" b="1" dirty="0" smtClean="0">
                <a:solidFill>
                  <a:schemeClr val="accent5">
                    <a:lumMod val="75000"/>
                  </a:schemeClr>
                </a:solidFill>
              </a:rPr>
              <a:t>მიზანი:მონიტორინგის</a:t>
            </a:r>
            <a:r>
              <a:rPr lang="ka-GE" sz="2000" b="1" dirty="0">
                <a:solidFill>
                  <a:schemeClr val="accent5">
                    <a:lumMod val="75000"/>
                  </a:schemeClr>
                </a:solidFill>
              </a:rPr>
              <a:t>, ანგარიშგებისა და ანალიზის გაუმჯობესება</a:t>
            </a:r>
            <a:endParaRPr lang="en-US" sz="20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7971" y="2133599"/>
            <a:ext cx="2569029" cy="4031873"/>
          </a:xfrm>
          <a:prstGeom prst="rect">
            <a:avLst/>
          </a:prstGeom>
          <a:solidFill>
            <a:srgbClr val="339966">
              <a:alpha val="20000"/>
            </a:srgbClr>
          </a:solidFill>
          <a:ln w="19050"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a-GE" sz="1600" dirty="0"/>
              <a:t> </a:t>
            </a:r>
            <a:endParaRPr lang="ka-GE" sz="1600" dirty="0" smtClean="0"/>
          </a:p>
          <a:p>
            <a:pPr algn="ctr"/>
            <a:endParaRPr lang="ka-GE" sz="1600" dirty="0" smtClean="0"/>
          </a:p>
          <a:p>
            <a:pPr algn="ctr"/>
            <a:r>
              <a:rPr lang="ka-GE" sz="1600" dirty="0" smtClean="0"/>
              <a:t>სააგენტოს </a:t>
            </a:r>
            <a:r>
              <a:rPr lang="ka-GE" sz="1600" dirty="0"/>
              <a:t>ჯანდაცვის მიმართულების ორგანიზაციული დაგეგმარებისა და ანგარიშგების სისტემის </a:t>
            </a:r>
            <a:r>
              <a:rPr lang="ka-GE" sz="1600" dirty="0" smtClean="0"/>
              <a:t>შემუშავება;</a:t>
            </a:r>
          </a:p>
          <a:p>
            <a:pPr algn="ctr"/>
            <a:r>
              <a:rPr lang="ka-GE" sz="1600" dirty="0" smtClean="0"/>
              <a:t>მუშაობისა </a:t>
            </a:r>
            <a:r>
              <a:rPr lang="ka-GE" sz="1600" dirty="0"/>
              <a:t>და შედეგების ანგარიშგება (რეგიონული ოფისები, </a:t>
            </a:r>
            <a:r>
              <a:rPr lang="ka-GE" sz="1600" dirty="0" smtClean="0"/>
              <a:t>სტრატეგია);</a:t>
            </a:r>
          </a:p>
          <a:p>
            <a:pPr algn="ctr"/>
            <a:r>
              <a:rPr lang="ka-GE" sz="1600" dirty="0" smtClean="0"/>
              <a:t>ყოველწლიური </a:t>
            </a:r>
            <a:r>
              <a:rPr lang="ka-GE" sz="1600" dirty="0"/>
              <a:t>სამუშაო </a:t>
            </a:r>
            <a:r>
              <a:rPr lang="ka-GE" sz="1600" dirty="0" smtClean="0"/>
              <a:t>ანგარიში</a:t>
            </a:r>
          </a:p>
          <a:p>
            <a:pPr algn="ctr"/>
            <a:endParaRPr lang="ka-GE" sz="1600" dirty="0"/>
          </a:p>
          <a:p>
            <a:pPr algn="ctr"/>
            <a:endParaRPr lang="en-US" sz="1600" dirty="0"/>
          </a:p>
        </p:txBody>
      </p:sp>
      <p:sp>
        <p:nvSpPr>
          <p:cNvPr id="6" name="TextBox 5"/>
          <p:cNvSpPr txBox="1"/>
          <p:nvPr/>
        </p:nvSpPr>
        <p:spPr>
          <a:xfrm>
            <a:off x="304800" y="1556266"/>
            <a:ext cx="1905001" cy="369332"/>
          </a:xfrm>
          <a:prstGeom prst="rect">
            <a:avLst/>
          </a:prstGeom>
          <a:noFill/>
          <a:ln w="19050"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ka-GE" dirty="0" smtClean="0"/>
              <a:t>  ინიციატივები</a:t>
            </a:r>
            <a:endParaRPr lang="en-US" dirty="0"/>
          </a:p>
        </p:txBody>
      </p:sp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93089868"/>
              </p:ext>
            </p:extLst>
          </p:nvPr>
        </p:nvGraphicFramePr>
        <p:xfrm>
          <a:off x="2699657" y="1556267"/>
          <a:ext cx="6237516" cy="45700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91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331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251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16218"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2019</a:t>
                      </a:r>
                      <a:endParaRPr lang="en-US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339966">
                        <a:alpha val="4902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2020</a:t>
                      </a:r>
                      <a:endParaRPr lang="en-US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339966">
                        <a:alpha val="4902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2021</a:t>
                      </a:r>
                      <a:endParaRPr lang="en-US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339966">
                        <a:alpha val="4902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46767">
                <a:tc>
                  <a:txBody>
                    <a:bodyPr/>
                    <a:lstStyle/>
                    <a:p>
                      <a:pPr algn="ctr"/>
                      <a:r>
                        <a:rPr lang="ka-GE" sz="13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სტრატეგიის აღსრულების ანგარიში მომზადებულია და ყოველკვარტალურად სამუშაო ჯგუფიატარებს შეხვედრას;</a:t>
                      </a:r>
                    </a:p>
                    <a:p>
                      <a:pPr algn="ctr"/>
                      <a:endParaRPr lang="ka-GE" sz="130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ka-GE" sz="13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ყოველწლიური ანგარიშის ნიმუში (</a:t>
                      </a:r>
                      <a:r>
                        <a:rPr lang="en-US" sz="13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yearbook) 2019 </a:t>
                      </a:r>
                      <a:r>
                        <a:rPr lang="ka-GE" sz="13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შემუშავებულია პირველი წლის გამოცდილების გათვალისწინებით;</a:t>
                      </a:r>
                    </a:p>
                    <a:p>
                      <a:pPr algn="ctr"/>
                      <a:endParaRPr lang="ka-GE" sz="130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ka-GE" sz="13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სტრატეგიული შესყიდვების სტრატეგია 2020-2022 გადახედვის პროცესი დასრულებულია</a:t>
                      </a:r>
                    </a:p>
                  </a:txBody>
                  <a:tcPr>
                    <a:solidFill>
                      <a:srgbClr val="339933">
                        <a:alpha val="2196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a-GE" sz="13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ctr"/>
                      <a:endParaRPr lang="ka-GE" sz="13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ctr"/>
                      <a:endParaRPr lang="ka-GE" sz="13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ctr"/>
                      <a:endParaRPr lang="ka-GE" sz="13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ctr"/>
                      <a:endParaRPr lang="ka-GE" sz="13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ctr"/>
                      <a:endParaRPr lang="ka-GE" sz="13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ka-GE" sz="13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2019 წლის სტრატეგიული შესყიდვების სტრატეგიის წლიური ანგარიში (</a:t>
                      </a:r>
                      <a:r>
                        <a:rPr lang="en-US" sz="13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yearbook) </a:t>
                      </a:r>
                      <a:r>
                        <a:rPr lang="ka-GE" sz="13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მომზადებულია</a:t>
                      </a:r>
                    </a:p>
                  </a:txBody>
                  <a:tcPr>
                    <a:solidFill>
                      <a:srgbClr val="339933">
                        <a:alpha val="2196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a-GE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ctr"/>
                      <a:endParaRPr lang="ka-GE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ctr"/>
                      <a:endParaRPr lang="ka-GE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339933">
                        <a:alpha val="2196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3690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8229600" cy="457200"/>
          </a:xfrm>
        </p:spPr>
        <p:txBody>
          <a:bodyPr>
            <a:noAutofit/>
          </a:bodyPr>
          <a:lstStyle/>
          <a:p>
            <a:r>
              <a:rPr lang="ka-GE" sz="1800" b="1" dirty="0">
                <a:solidFill>
                  <a:schemeClr val="accent5">
                    <a:lumMod val="75000"/>
                  </a:schemeClr>
                </a:solidFill>
              </a:rPr>
              <a:t>მიზანი:  ჯანდაცვის მომსახურების ხარისხისა და ეფექტურობის გაუმჯობესება</a:t>
            </a:r>
            <a:endParaRPr lang="en-US" sz="1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8041422"/>
              </p:ext>
            </p:extLst>
          </p:nvPr>
        </p:nvGraphicFramePr>
        <p:xfrm>
          <a:off x="2209800" y="838200"/>
          <a:ext cx="6596742" cy="5806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89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989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989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2019</a:t>
                      </a:r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2020</a:t>
                      </a:r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2021</a:t>
                      </a:r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9557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200" dirty="0" smtClean="0"/>
                        <a:t>სიტუაციური ანალიზი და ადვოკატირება ინტერეს-ჯგუფებს შორის (სახელმწიფო სააგენტოები, პროვაიდერები, ექიმები);</a:t>
                      </a:r>
                      <a:r>
                        <a:rPr lang="ka-GE" sz="1200" baseline="0" dirty="0" smtClean="0"/>
                        <a:t>  </a:t>
                      </a:r>
                      <a:r>
                        <a:rPr lang="ka-GE" sz="1200" dirty="0" smtClean="0"/>
                        <a:t>ხარისხის გაუმჯობესების სტრატეგიისა</a:t>
                      </a:r>
                      <a:r>
                        <a:rPr lang="ka-GE" sz="1200" baseline="0" dirty="0" smtClean="0"/>
                        <a:t> და ინსტრუმენტების შემუშავება</a:t>
                      </a:r>
                      <a:endParaRPr lang="en-US" sz="1200" dirty="0" smtClean="0"/>
                    </a:p>
                    <a:p>
                      <a:endParaRPr lang="en-US" dirty="0"/>
                    </a:p>
                  </a:txBody>
                  <a:tcPr>
                    <a:solidFill>
                      <a:srgbClr val="D7E4BD">
                        <a:alpha val="8392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600" dirty="0" smtClean="0"/>
                        <a:t>ხარისხის გაუმჯობესების სტრატეგია და ინსტრუმენტები მზად არის დანერგვისთვის</a:t>
                      </a:r>
                      <a:endParaRPr lang="en-US" sz="1600" dirty="0" smtClean="0"/>
                    </a:p>
                    <a:p>
                      <a:endParaRPr lang="en-US" dirty="0"/>
                    </a:p>
                  </a:txBody>
                  <a:tcPr>
                    <a:solidFill>
                      <a:srgbClr val="D7E4BD">
                        <a:alpha val="8392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D7E4BD">
                        <a:alpha val="8392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9557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200" dirty="0" smtClean="0"/>
                        <a:t>მომსახურების ხარისხის</a:t>
                      </a:r>
                      <a:r>
                        <a:rPr lang="ka-GE" sz="1200" baseline="0" dirty="0" smtClean="0"/>
                        <a:t> კნტროლის კონცეფციის შემუშავება; სტრუქტურული ერთეულებისა და ადამიანური რესურსების მობილიზება;</a:t>
                      </a:r>
                      <a:r>
                        <a:rPr lang="ka-GE" sz="1200" dirty="0" smtClean="0"/>
                        <a:t> მომსახურების ხარისხის</a:t>
                      </a:r>
                      <a:r>
                        <a:rPr lang="ka-GE" sz="1200" baseline="0" dirty="0" smtClean="0"/>
                        <a:t> კნტროლის კონცეფციის შემუშავება; </a:t>
                      </a:r>
                      <a:endParaRPr lang="en-US" sz="1200" dirty="0" smtClean="0"/>
                    </a:p>
                    <a:p>
                      <a:endParaRPr lang="en-US" dirty="0"/>
                    </a:p>
                  </a:txBody>
                  <a:tcPr>
                    <a:solidFill>
                      <a:srgbClr val="D7E4BD">
                        <a:alpha val="8392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a-GE" baseline="0" dirty="0" smtClean="0"/>
                    </a:p>
                    <a:p>
                      <a:pPr algn="ctr"/>
                      <a:r>
                        <a:rPr lang="ka-GE" sz="1600" baseline="0" dirty="0" smtClean="0"/>
                        <a:t>ინდიკატორებისა და ინსტრუმენტების პილოტირება </a:t>
                      </a:r>
                      <a:endParaRPr lang="en-US" sz="1600" dirty="0"/>
                    </a:p>
                  </a:txBody>
                  <a:tcPr>
                    <a:solidFill>
                      <a:srgbClr val="D7E4BD">
                        <a:alpha val="8392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a-GE" baseline="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600" baseline="0" dirty="0" smtClean="0"/>
                        <a:t>ინდიკატორების სისტემის დანერგვის დაწყება</a:t>
                      </a:r>
                      <a:endParaRPr lang="en-US" sz="1600" dirty="0" smtClean="0"/>
                    </a:p>
                    <a:p>
                      <a:endParaRPr lang="en-US" dirty="0"/>
                    </a:p>
                  </a:txBody>
                  <a:tcPr>
                    <a:solidFill>
                      <a:srgbClr val="D7E4BD">
                        <a:alpha val="8392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9557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D7E4BD">
                        <a:alpha val="8392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ka-GE" sz="1200" i="0" dirty="0" smtClean="0"/>
                    </a:p>
                    <a:p>
                      <a:r>
                        <a:rPr lang="ka-GE" sz="1200" i="0" dirty="0" smtClean="0"/>
                        <a:t>სტანდარტებისა და აუდიტის კრიტერიუმების იდენტიფიცირება; შეფასების დონეების </a:t>
                      </a:r>
                      <a:r>
                        <a:rPr lang="ka-GE" sz="1200" i="0" baseline="0" dirty="0" smtClean="0"/>
                        <a:t> და </a:t>
                      </a:r>
                      <a:r>
                        <a:rPr lang="ka-GE" sz="1200" i="0" dirty="0" smtClean="0"/>
                        <a:t>მეთოდოლოგიის შემუშავება/განვითარება; </a:t>
                      </a:r>
                      <a:endParaRPr lang="en-US" sz="1200" dirty="0"/>
                    </a:p>
                  </a:txBody>
                  <a:tcPr>
                    <a:solidFill>
                      <a:srgbClr val="D7E4BD">
                        <a:alpha val="8392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dirty="0" smtClean="0"/>
                        <a:t>სამედიცინო აუდიტის კონცეფციის საბოლოო გადახედვა;</a:t>
                      </a:r>
                      <a:r>
                        <a:rPr lang="ka-GE" sz="1400" baseline="0" dirty="0" smtClean="0"/>
                        <a:t> </a:t>
                      </a:r>
                      <a:r>
                        <a:rPr lang="ka-GE" sz="1400" dirty="0" smtClean="0"/>
                        <a:t>პროფესიონალებისა და საერთაშორისო პარტნიორების  უკუკავშირის ანალიზი</a:t>
                      </a:r>
                      <a:endParaRPr lang="en-US" sz="1400" dirty="0"/>
                    </a:p>
                  </a:txBody>
                  <a:tcPr>
                    <a:solidFill>
                      <a:srgbClr val="D7E4BD">
                        <a:alpha val="8392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8857" y="1240511"/>
            <a:ext cx="2057400" cy="5355312"/>
          </a:xfrm>
          <a:prstGeom prst="rect">
            <a:avLst/>
          </a:prstGeom>
          <a:solidFill>
            <a:srgbClr val="D7E4BD">
              <a:alpha val="67000"/>
            </a:srgbClr>
          </a:solidFill>
          <a:ln w="19050"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ხარისხის სისტემის განახლების კონცეფციის შემუშავება.</a:t>
            </a:r>
          </a:p>
          <a:p>
            <a:pPr algn="ctr"/>
            <a:endParaRPr lang="ka-GE" dirty="0" smtClean="0"/>
          </a:p>
          <a:p>
            <a:pPr algn="ctr"/>
            <a:r>
              <a:rPr lang="ka-GE" dirty="0" smtClean="0"/>
              <a:t> </a:t>
            </a:r>
          </a:p>
          <a:p>
            <a:pPr algn="ctr"/>
            <a:r>
              <a:rPr lang="ka-GE" dirty="0" smtClean="0"/>
              <a:t>სამედიცინო მომსახურების ხარისხის,  მონიტორინგის და კონტროლის მექანიზმების შემუშავება.</a:t>
            </a:r>
          </a:p>
          <a:p>
            <a:pPr algn="ctr"/>
            <a:endParaRPr lang="ka-GE" dirty="0" smtClean="0"/>
          </a:p>
          <a:p>
            <a:pPr algn="ctr"/>
            <a:endParaRPr lang="ka-GE" dirty="0"/>
          </a:p>
          <a:p>
            <a:pPr algn="ctr"/>
            <a:r>
              <a:rPr lang="ka-GE" dirty="0" smtClean="0"/>
              <a:t>სამედიცინო აუდიტის განვთარება. 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52399" y="806049"/>
            <a:ext cx="1905001" cy="369332"/>
          </a:xfrm>
          <a:prstGeom prst="rect">
            <a:avLst/>
          </a:prstGeom>
          <a:noFill/>
          <a:ln w="19050"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ka-GE" dirty="0" smtClean="0"/>
              <a:t>  ინიციატივები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1776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5752570"/>
              </p:ext>
            </p:extLst>
          </p:nvPr>
        </p:nvGraphicFramePr>
        <p:xfrm>
          <a:off x="2634343" y="381000"/>
          <a:ext cx="6477000" cy="64617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46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133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4595"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2019</a:t>
                      </a:r>
                      <a:endParaRPr lang="en-US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2020</a:t>
                      </a:r>
                      <a:endParaRPr lang="en-US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2021</a:t>
                      </a:r>
                      <a:endParaRPr lang="en-US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4864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100" dirty="0" smtClean="0"/>
                        <a:t>მზადება საპილოტე კლინიკებში; </a:t>
                      </a:r>
                      <a:r>
                        <a:rPr lang="en-US" sz="1100" baseline="0" dirty="0" smtClean="0"/>
                        <a:t>DRG </a:t>
                      </a:r>
                      <a:r>
                        <a:rPr lang="ka-GE" sz="1100" baseline="0" dirty="0" smtClean="0"/>
                        <a:t>პილოტი კლინიკებში; </a:t>
                      </a:r>
                      <a:r>
                        <a:rPr lang="en-US" sz="1100" dirty="0" smtClean="0"/>
                        <a:t>DRG </a:t>
                      </a:r>
                      <a:r>
                        <a:rPr lang="ka-GE" sz="1100" dirty="0" smtClean="0"/>
                        <a:t>განფასებისა და ანაზღაურების პოლიტიკის შემუშავება;</a:t>
                      </a:r>
                      <a:r>
                        <a:rPr lang="ka-GE" sz="1100" baseline="0" dirty="0" smtClean="0"/>
                        <a:t> </a:t>
                      </a:r>
                      <a:endParaRPr lang="en-US" sz="1100" dirty="0" smtClean="0"/>
                    </a:p>
                    <a:p>
                      <a:endParaRPr lang="en-US" dirty="0"/>
                    </a:p>
                  </a:txBody>
                  <a:tcPr>
                    <a:solidFill>
                      <a:srgbClr val="B9CDE5">
                        <a:alpha val="5607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a-GE" sz="12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DRG-</a:t>
                      </a:r>
                      <a:r>
                        <a:rPr lang="ka-GE" sz="1100" dirty="0" smtClean="0"/>
                        <a:t>ის "ვირტუალური დანერგვა" ყველა კლინიკაში;</a:t>
                      </a:r>
                      <a:r>
                        <a:rPr lang="ka-GE" sz="1100" baseline="0" dirty="0" smtClean="0"/>
                        <a:t> </a:t>
                      </a:r>
                      <a:r>
                        <a:rPr lang="ka-GE" sz="1100" dirty="0" smtClean="0"/>
                        <a:t>ზოგადი მზაობა </a:t>
                      </a:r>
                      <a:r>
                        <a:rPr lang="en-US" sz="1100" dirty="0" smtClean="0"/>
                        <a:t>DRG </a:t>
                      </a:r>
                      <a:r>
                        <a:rPr lang="ka-GE" sz="1100" dirty="0" smtClean="0"/>
                        <a:t>დანერგვისათვის </a:t>
                      </a:r>
                      <a:endParaRPr lang="en-US" sz="1100" dirty="0" smtClean="0"/>
                    </a:p>
                    <a:p>
                      <a:endParaRPr lang="en-US" dirty="0"/>
                    </a:p>
                  </a:txBody>
                  <a:tcPr>
                    <a:solidFill>
                      <a:srgbClr val="B9CDE5">
                        <a:alpha val="5607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a-GE" sz="12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DRG-</a:t>
                      </a:r>
                      <a:r>
                        <a:rPr lang="ka-GE" sz="1400" dirty="0" smtClean="0"/>
                        <a:t>ის დანერგვა ანაზღაურების მექანიზმად</a:t>
                      </a:r>
                      <a:endParaRPr lang="en-US" sz="1400" dirty="0" smtClean="0"/>
                    </a:p>
                    <a:p>
                      <a:endParaRPr lang="en-US" dirty="0"/>
                    </a:p>
                  </a:txBody>
                  <a:tcPr>
                    <a:solidFill>
                      <a:srgbClr val="B9CDE5">
                        <a:alpha val="5607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41757">
                <a:tc>
                  <a:txBody>
                    <a:bodyPr/>
                    <a:lstStyle/>
                    <a:p>
                      <a:pPr algn="ctr"/>
                      <a:endParaRPr lang="ka-GE" sz="1400" dirty="0" smtClean="0"/>
                    </a:p>
                    <a:p>
                      <a:pPr algn="ctr"/>
                      <a:r>
                        <a:rPr lang="ka-GE" sz="1400" dirty="0" smtClean="0"/>
                        <a:t>პირველადი ჯანდაცვის ფინანსური მექანიზმების გადახედვა, </a:t>
                      </a:r>
                      <a:r>
                        <a:rPr lang="en-US" sz="1400" dirty="0" smtClean="0"/>
                        <a:t>RBF </a:t>
                      </a:r>
                      <a:r>
                        <a:rPr lang="ka-GE" sz="1400" dirty="0" smtClean="0"/>
                        <a:t>ინდიკატორების ჩართვა; </a:t>
                      </a:r>
                      <a:r>
                        <a:rPr lang="en-US" sz="1400" dirty="0" smtClean="0"/>
                        <a:t>RBF-</a:t>
                      </a:r>
                      <a:r>
                        <a:rPr lang="ka-GE" sz="1400" dirty="0" smtClean="0"/>
                        <a:t>ის პილოტირება; </a:t>
                      </a:r>
                      <a:endParaRPr lang="en-US" sz="1400" dirty="0"/>
                    </a:p>
                  </a:txBody>
                  <a:tcPr>
                    <a:solidFill>
                      <a:srgbClr val="B9CDE5">
                        <a:alpha val="5607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a-GE" sz="1400" dirty="0" smtClean="0"/>
                    </a:p>
                    <a:p>
                      <a:pPr algn="ctr"/>
                      <a:r>
                        <a:rPr lang="ka-GE" sz="1400" dirty="0" smtClean="0"/>
                        <a:t>ბოლო გადახედვა;</a:t>
                      </a:r>
                      <a:r>
                        <a:rPr lang="ka-GE" sz="1400" baseline="0" dirty="0" smtClean="0"/>
                        <a:t> </a:t>
                      </a:r>
                      <a:r>
                        <a:rPr lang="ka-GE" sz="1400" dirty="0" smtClean="0"/>
                        <a:t>მზადება პირველადი ჯანდაცვის დაფინანსების ახალ მოდელზე გადასასვლელად</a:t>
                      </a:r>
                      <a:endParaRPr lang="en-US" sz="1400" dirty="0"/>
                    </a:p>
                  </a:txBody>
                  <a:tcPr>
                    <a:solidFill>
                      <a:srgbClr val="B9CDE5">
                        <a:alpha val="5607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B9CDE5">
                        <a:alpha val="5607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79324">
                <a:tc>
                  <a:txBody>
                    <a:bodyPr/>
                    <a:lstStyle/>
                    <a:p>
                      <a:pPr algn="ctr"/>
                      <a:r>
                        <a:rPr lang="ka-GE" sz="1200" dirty="0" smtClean="0"/>
                        <a:t>დაკონტრაქტების ახალი სისტემის  შემუშავება; ჰოსპიტალური მომსახურების დაგეგმვის დიზაინი ძირითადი დიაგნოსტიკური კატეგორიების  (</a:t>
                      </a:r>
                      <a:r>
                        <a:rPr lang="en-US" sz="1200" dirty="0" smtClean="0"/>
                        <a:t>MDC) </a:t>
                      </a:r>
                      <a:r>
                        <a:rPr lang="ka-GE" sz="1200" dirty="0" smtClean="0"/>
                        <a:t>მიხედვით</a:t>
                      </a:r>
                      <a:endParaRPr lang="en-US" sz="1200" dirty="0"/>
                    </a:p>
                  </a:txBody>
                  <a:tcPr>
                    <a:solidFill>
                      <a:srgbClr val="B9CDE5">
                        <a:alpha val="5607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200" dirty="0" smtClean="0"/>
                        <a:t>პროვაიდერის მუშაობის შეფასება და </a:t>
                      </a:r>
                      <a:r>
                        <a:rPr lang="en-US" sz="1200" dirty="0" smtClean="0"/>
                        <a:t>MDC</a:t>
                      </a:r>
                      <a:r>
                        <a:rPr lang="ka-GE" sz="1200" dirty="0" smtClean="0"/>
                        <a:t>-</a:t>
                      </a:r>
                      <a:r>
                        <a:rPr lang="en-US" sz="1200" dirty="0" smtClean="0"/>
                        <a:t> </a:t>
                      </a:r>
                      <a:r>
                        <a:rPr lang="ka-GE" sz="1200" dirty="0" smtClean="0"/>
                        <a:t>დაფუძნებული დაგეგმარების პრინციპების შემუშავება</a:t>
                      </a:r>
                      <a:r>
                        <a:rPr lang="ka-GE" sz="1200" baseline="0" dirty="0" smtClean="0"/>
                        <a:t> /"ვირტუალური კონტრაქტირების" პილოტის მომზადება; რეგულაციის დამტკიცება</a:t>
                      </a:r>
                      <a:endParaRPr lang="en-US" sz="1200" dirty="0"/>
                    </a:p>
                  </a:txBody>
                  <a:tcPr>
                    <a:solidFill>
                      <a:srgbClr val="B9CDE5">
                        <a:alpha val="5607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a-GE" dirty="0" smtClean="0"/>
                    </a:p>
                    <a:p>
                      <a:pPr algn="ctr"/>
                      <a:r>
                        <a:rPr lang="ka-GE" dirty="0" smtClean="0"/>
                        <a:t>საბოლოო მზადება, დანერგვა</a:t>
                      </a:r>
                      <a:endParaRPr lang="en-US" dirty="0"/>
                    </a:p>
                  </a:txBody>
                  <a:tcPr>
                    <a:solidFill>
                      <a:srgbClr val="B9CDE5">
                        <a:alpha val="5607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17432"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>
                    <a:solidFill>
                      <a:srgbClr val="B9CDE5">
                        <a:alpha val="5607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200" dirty="0" smtClean="0"/>
                        <a:t>მომსახურებების გამოყენებების, არსებული რესურსების, ეპიდემიოლოგიური</a:t>
                      </a:r>
                      <a:r>
                        <a:rPr lang="ka-GE" sz="1200" baseline="0" dirty="0" smtClean="0"/>
                        <a:t> და </a:t>
                      </a:r>
                      <a:r>
                        <a:rPr lang="ka-GE" sz="1200" dirty="0" smtClean="0"/>
                        <a:t> საერთაშორისო მონაცემების  ანალიზი</a:t>
                      </a:r>
                      <a:endParaRPr lang="en-US" sz="1200" dirty="0"/>
                    </a:p>
                  </a:txBody>
                  <a:tcPr>
                    <a:solidFill>
                      <a:srgbClr val="B9CDE5">
                        <a:alpha val="5607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a-GE" sz="1400" b="0" dirty="0" smtClean="0"/>
                    </a:p>
                    <a:p>
                      <a:pPr algn="ctr"/>
                      <a:r>
                        <a:rPr lang="ka-GE" sz="1400" b="0" dirty="0" smtClean="0"/>
                        <a:t>თითოეული მიმართულების საჭიროებების დანერგვა</a:t>
                      </a:r>
                      <a:endParaRPr lang="en-US" sz="1400" b="0" dirty="0"/>
                    </a:p>
                  </a:txBody>
                  <a:tcPr>
                    <a:solidFill>
                      <a:srgbClr val="B9CDE5">
                        <a:alpha val="5607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52398" y="779413"/>
            <a:ext cx="2438400" cy="6078587"/>
          </a:xfrm>
          <a:prstGeom prst="rect">
            <a:avLst/>
          </a:prstGeom>
          <a:solidFill>
            <a:srgbClr val="B7DEE8">
              <a:alpha val="41176"/>
            </a:srgbClr>
          </a:solidFill>
          <a:ln w="19050"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ka-GE" sz="1400" dirty="0" smtClean="0"/>
          </a:p>
          <a:p>
            <a:endParaRPr lang="ka-GE" sz="1400" dirty="0" smtClean="0"/>
          </a:p>
          <a:p>
            <a:r>
              <a:rPr lang="en-US" sz="1400" dirty="0" smtClean="0"/>
              <a:t>DRG </a:t>
            </a:r>
            <a:r>
              <a:rPr lang="ka-GE" sz="1400" dirty="0" smtClean="0"/>
              <a:t>სისტემის განვითარება და დანერგვა.</a:t>
            </a:r>
          </a:p>
          <a:p>
            <a:endParaRPr lang="ka-GE" sz="1400" dirty="0" smtClean="0"/>
          </a:p>
          <a:p>
            <a:pPr>
              <a:defRPr/>
            </a:pPr>
            <a:endParaRPr lang="ka-GE" sz="1400" dirty="0" smtClean="0"/>
          </a:p>
          <a:p>
            <a:pPr>
              <a:defRPr/>
            </a:pPr>
            <a:endParaRPr lang="ka-GE" sz="1400" dirty="0" smtClean="0"/>
          </a:p>
          <a:p>
            <a:pPr>
              <a:defRPr/>
            </a:pPr>
            <a:r>
              <a:rPr lang="ka-GE" sz="1400" dirty="0" smtClean="0"/>
              <a:t>პირველადი ჯანდაცვის დაფინანსების კრიტიკული შეფასება შედეგებზე დაფუძნებული დაფინანსების (</a:t>
            </a:r>
            <a:r>
              <a:rPr lang="en-US" sz="1400" dirty="0" smtClean="0"/>
              <a:t>RBF) </a:t>
            </a:r>
            <a:r>
              <a:rPr lang="ka-GE" sz="1400" dirty="0" smtClean="0"/>
              <a:t>პრინციპებით</a:t>
            </a:r>
            <a:r>
              <a:rPr lang="ka-GE" sz="1400" b="1" dirty="0"/>
              <a:t>.</a:t>
            </a:r>
            <a:endParaRPr lang="en-US" sz="1400" dirty="0" smtClean="0"/>
          </a:p>
          <a:p>
            <a:endParaRPr lang="ka-GE" sz="1400" dirty="0" smtClean="0"/>
          </a:p>
          <a:p>
            <a:endParaRPr lang="ka-GE" sz="1400" dirty="0" smtClean="0"/>
          </a:p>
          <a:p>
            <a:r>
              <a:rPr lang="ka-GE" sz="1400" dirty="0" smtClean="0"/>
              <a:t>დაკონტრაქტების პრინციპების შემუშავება, მათ შორის სელექტიური კონტრაქტირება და კონტრაქტის შესრულების მონიტორინგი/შეფასება. </a:t>
            </a:r>
          </a:p>
          <a:p>
            <a:endParaRPr lang="ka-GE" sz="1400" dirty="0" smtClean="0"/>
          </a:p>
          <a:p>
            <a:endParaRPr lang="ka-GE" sz="1400" dirty="0" smtClean="0"/>
          </a:p>
          <a:p>
            <a:r>
              <a:rPr lang="ka-GE" sz="1400" dirty="0" smtClean="0"/>
              <a:t>ჯანდაცვის მომსახურებების საჭიროებების შეფასება.</a:t>
            </a:r>
            <a:endParaRPr lang="en-US" sz="1400" dirty="0" smtClean="0"/>
          </a:p>
          <a:p>
            <a:endParaRPr lang="en-US" sz="1100" dirty="0"/>
          </a:p>
        </p:txBody>
      </p:sp>
      <p:sp>
        <p:nvSpPr>
          <p:cNvPr id="12" name="Rectangle 11"/>
          <p:cNvSpPr/>
          <p:nvPr/>
        </p:nvSpPr>
        <p:spPr>
          <a:xfrm>
            <a:off x="685800" y="-283030"/>
            <a:ext cx="80772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</a:pPr>
            <a:r>
              <a:rPr lang="ka-GE" sz="1600" dirty="0">
                <a:solidFill>
                  <a:srgbClr val="4BACC6">
                    <a:lumMod val="75000"/>
                  </a:srgbClr>
                </a:solidFill>
                <a:ea typeface="+mj-ea"/>
                <a:cs typeface="+mj-cs"/>
              </a:rPr>
              <a:t/>
            </a:r>
            <a:br>
              <a:rPr lang="ka-GE" sz="1600" dirty="0">
                <a:solidFill>
                  <a:srgbClr val="4BACC6">
                    <a:lumMod val="75000"/>
                  </a:srgbClr>
                </a:solidFill>
                <a:ea typeface="+mj-ea"/>
                <a:cs typeface="+mj-cs"/>
              </a:rPr>
            </a:br>
            <a:r>
              <a:rPr lang="ka-GE" sz="1600" b="1" dirty="0" smtClean="0">
                <a:solidFill>
                  <a:srgbClr val="4BACC6">
                    <a:lumMod val="75000"/>
                  </a:srgbClr>
                </a:solidFill>
                <a:ea typeface="+mj-ea"/>
                <a:cs typeface="+mj-cs"/>
              </a:rPr>
              <a:t>მიზანი: გადახდისა </a:t>
            </a:r>
            <a:r>
              <a:rPr lang="ka-GE" sz="1600" b="1" dirty="0">
                <a:solidFill>
                  <a:srgbClr val="4BACC6">
                    <a:lumMod val="75000"/>
                  </a:srgbClr>
                </a:solidFill>
                <a:ea typeface="+mj-ea"/>
                <a:cs typeface="+mj-cs"/>
              </a:rPr>
              <a:t>და დაკონტრაქტების მექანიზმების გაუმჯობესება</a:t>
            </a:r>
            <a:endParaRPr lang="en-US" sz="1600" b="1" dirty="0">
              <a:solidFill>
                <a:prstClr val="black"/>
              </a:solidFill>
              <a:ea typeface="+mj-ea"/>
              <a:cs typeface="+mj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04800" y="326712"/>
            <a:ext cx="1905001" cy="369332"/>
          </a:xfrm>
          <a:prstGeom prst="rect">
            <a:avLst/>
          </a:prstGeom>
          <a:noFill/>
          <a:ln w="19050"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ka-GE" dirty="0" smtClean="0"/>
              <a:t>  ინიციატივები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1226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-76200"/>
            <a:ext cx="8839200" cy="914400"/>
          </a:xfrm>
        </p:spPr>
        <p:txBody>
          <a:bodyPr>
            <a:noAutofit/>
          </a:bodyPr>
          <a:lstStyle/>
          <a:p>
            <a:r>
              <a:rPr lang="ka-GE" sz="1800" b="1" dirty="0" smtClean="0">
                <a:solidFill>
                  <a:schemeClr val="accent5">
                    <a:lumMod val="75000"/>
                  </a:schemeClr>
                </a:solidFill>
              </a:rPr>
              <a:t>მიზანი: ჯანდაცვის </a:t>
            </a:r>
            <a:r>
              <a:rPr lang="ka-GE" sz="1800" b="1" dirty="0">
                <a:solidFill>
                  <a:schemeClr val="accent5">
                    <a:lumMod val="75000"/>
                  </a:schemeClr>
                </a:solidFill>
              </a:rPr>
              <a:t>მომსახურებების პაკეტი შეესაბამება მოსახლეობის საჭიროებებს</a:t>
            </a:r>
            <a:endParaRPr lang="en-US" sz="18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6" name="Content Placeholder 5"/>
          <p:cNvSpPr txBox="1">
            <a:spLocks noGrp="1"/>
          </p:cNvSpPr>
          <p:nvPr>
            <p:ph idx="1"/>
          </p:nvPr>
        </p:nvSpPr>
        <p:spPr>
          <a:xfrm>
            <a:off x="152400" y="2438400"/>
            <a:ext cx="2514600" cy="1938992"/>
          </a:xfrm>
          <a:prstGeom prst="rect">
            <a:avLst/>
          </a:prstGeom>
          <a:solidFill>
            <a:schemeClr val="accent6">
              <a:lumMod val="40000"/>
              <a:lumOff val="60000"/>
              <a:alpha val="41176"/>
            </a:schemeClr>
          </a:solidFill>
          <a:ln w="19050"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indent="0" algn="ctr">
              <a:buNone/>
            </a:pPr>
            <a:r>
              <a:rPr lang="ka-GE" sz="2400" dirty="0" smtClean="0"/>
              <a:t>ჯანდაცვის </a:t>
            </a:r>
            <a:r>
              <a:rPr lang="ka-GE" sz="2400" dirty="0"/>
              <a:t>მომსახურებების პაკეტის </a:t>
            </a:r>
            <a:r>
              <a:rPr lang="ka-GE" sz="2400" dirty="0" smtClean="0"/>
              <a:t>გადახედვა </a:t>
            </a:r>
            <a:r>
              <a:rPr lang="ka-GE" sz="2400" dirty="0"/>
              <a:t>და </a:t>
            </a:r>
            <a:r>
              <a:rPr lang="ka-GE" sz="2400" dirty="0" smtClean="0"/>
              <a:t>განახლება</a:t>
            </a:r>
          </a:p>
        </p:txBody>
      </p:sp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3619051"/>
              </p:ext>
            </p:extLst>
          </p:nvPr>
        </p:nvGraphicFramePr>
        <p:xfrm>
          <a:off x="2819400" y="1371600"/>
          <a:ext cx="6172200" cy="472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009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38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18160"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2019</a:t>
                      </a:r>
                      <a:endParaRPr lang="en-US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AC090">
                        <a:alpha val="7411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2020</a:t>
                      </a:r>
                      <a:endParaRPr lang="en-US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AC090">
                        <a:alpha val="7411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2021</a:t>
                      </a:r>
                      <a:endParaRPr lang="en-US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AC090">
                        <a:alpha val="7411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არსებული პაკეტის მოხმარების ანალიზი, მისი სუსტი და ძლიერი მხარეების იდენტიფიკაცია; ჯანმრთელობის საჭიროებების, მომსახურების ალოკაციისა და ფინანსური რესურსების ანალიზი 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a-GE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ctr"/>
                      <a:endParaRPr lang="ka-GE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ctr"/>
                      <a:endParaRPr lang="ka-GE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ctr"/>
                      <a:endParaRPr lang="ka-GE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ka-GE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ჯანდაცვის მომსახურებების პაკეტის განახლება</a:t>
                      </a:r>
                      <a:endParaRPr lang="en-US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57200" y="1459468"/>
            <a:ext cx="1905001" cy="369332"/>
          </a:xfrm>
          <a:prstGeom prst="rect">
            <a:avLst/>
          </a:prstGeom>
          <a:noFill/>
          <a:ln w="19050"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ka-GE" dirty="0" smtClean="0"/>
              <a:t>  ინიციატივები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17344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458200" cy="838200"/>
          </a:xfrm>
        </p:spPr>
        <p:txBody>
          <a:bodyPr>
            <a:noAutofit/>
          </a:bodyPr>
          <a:lstStyle/>
          <a:p>
            <a:r>
              <a:rPr lang="ka-GE" sz="1800" b="1" dirty="0">
                <a:solidFill>
                  <a:schemeClr val="accent5">
                    <a:lumMod val="75000"/>
                  </a:schemeClr>
                </a:solidFill>
              </a:rPr>
              <a:t>მიზანი: სპეციალისტის მომსახურებაზე თანასწორი წვდომის უზრუნველყოფა და პირველადი ჯანდაცვის გაძლიერება</a:t>
            </a:r>
            <a:endParaRPr lang="en-US" sz="18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" name="Content Placeholder 5"/>
          <p:cNvSpPr txBox="1">
            <a:spLocks noGrp="1"/>
          </p:cNvSpPr>
          <p:nvPr>
            <p:ph idx="1"/>
          </p:nvPr>
        </p:nvSpPr>
        <p:spPr>
          <a:xfrm>
            <a:off x="76200" y="1828800"/>
            <a:ext cx="2231571" cy="4690515"/>
          </a:xfrm>
          <a:prstGeom prst="rect">
            <a:avLst/>
          </a:prstGeom>
          <a:solidFill>
            <a:schemeClr val="accent4">
              <a:lumMod val="40000"/>
              <a:lumOff val="60000"/>
              <a:alpha val="40392"/>
            </a:schemeClr>
          </a:solidFill>
          <a:ln w="19050"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indent="0" algn="ctr">
              <a:buNone/>
            </a:pPr>
            <a:r>
              <a:rPr lang="ka-GE" sz="1800" dirty="0"/>
              <a:t>რეფერირების (მიმართვის) სისტემის გადახედვა და ოჯახის ექიმის ფუნქციების </a:t>
            </a:r>
            <a:r>
              <a:rPr lang="ka-GE" sz="1800" dirty="0" smtClean="0"/>
              <a:t>განვითარება</a:t>
            </a:r>
          </a:p>
          <a:p>
            <a:pPr marL="0" indent="0" algn="ctr">
              <a:buNone/>
            </a:pPr>
            <a:endParaRPr lang="ka-GE" sz="1800" dirty="0"/>
          </a:p>
          <a:p>
            <a:pPr marL="0" indent="0" algn="ctr">
              <a:buNone/>
            </a:pPr>
            <a:endParaRPr lang="ka-GE" sz="1800" dirty="0" smtClean="0"/>
          </a:p>
          <a:p>
            <a:pPr marL="0" indent="0" algn="ctr">
              <a:buNone/>
            </a:pPr>
            <a:r>
              <a:rPr lang="ka-GE" sz="1800" dirty="0"/>
              <a:t>ოჯახის ექიმების შესაძლებლობების გაძლიერება (სერტიფიცირება და უწყვეტი სამედიცინო განათლება)</a:t>
            </a:r>
            <a:endParaRPr lang="ka-GE" sz="18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168728" y="1174875"/>
            <a:ext cx="1905001" cy="369332"/>
          </a:xfrm>
          <a:prstGeom prst="rect">
            <a:avLst/>
          </a:prstGeom>
          <a:noFill/>
          <a:ln w="19050"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ka-GE" dirty="0" smtClean="0"/>
              <a:t>  ინიციატივები</a:t>
            </a:r>
            <a:endParaRPr lang="en-US" dirty="0"/>
          </a:p>
        </p:txBody>
      </p:sp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94479413"/>
              </p:ext>
            </p:extLst>
          </p:nvPr>
        </p:nvGraphicFramePr>
        <p:xfrm>
          <a:off x="2362200" y="1143000"/>
          <a:ext cx="6629400" cy="55218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9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734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461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755"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2019</a:t>
                      </a:r>
                      <a:endParaRPr lang="en-US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  <a:alpha val="4902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2020</a:t>
                      </a:r>
                      <a:endParaRPr lang="en-US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  <a:alpha val="4902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2021</a:t>
                      </a:r>
                      <a:endParaRPr lang="en-US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  <a:alpha val="4902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00765">
                <a:tc>
                  <a:txBody>
                    <a:bodyPr/>
                    <a:lstStyle/>
                    <a:p>
                      <a:pPr algn="ctr"/>
                      <a:endParaRPr lang="ka-GE" sz="120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  <a:p>
                      <a:pPr algn="ctr"/>
                      <a:endParaRPr lang="ka-GE" sz="120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  <a:p>
                      <a:pPr algn="ctr"/>
                      <a:endParaRPr lang="ka-GE" sz="120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ka-GE" sz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მონაცემთა შეგროვებისა და ახალი კონტრაქტირების პილოტირება </a:t>
                      </a:r>
                      <a:r>
                        <a:rPr lang="ka-GE" sz="12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 შერჩეულ პჯდ ცენტრებში </a:t>
                      </a:r>
                      <a:r>
                        <a:rPr lang="ka-GE" sz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თბილისში </a:t>
                      </a:r>
                      <a:endParaRPr lang="en-U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E6E0EC">
                        <a:alpha val="8117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3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მონაცემთა შეგროვებისა და ახალი კონტრაქტირების პილოტირება შერჩულ 14 პჯდ ცენტრში რეგიონებში.</a:t>
                      </a:r>
                    </a:p>
                    <a:p>
                      <a:pPr algn="ctr"/>
                      <a:r>
                        <a:rPr lang="ka-GE" sz="13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ჰოსპიტალიზაციის სიხშირის,</a:t>
                      </a:r>
                      <a:r>
                        <a:rPr lang="ka-GE" sz="130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 </a:t>
                      </a:r>
                      <a:r>
                        <a:rPr lang="ka-GE" sz="13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ამბულატორიულად მართვადი მდგომარეობების</a:t>
                      </a:r>
                      <a:r>
                        <a:rPr lang="ka-GE" sz="130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 </a:t>
                      </a:r>
                      <a:r>
                        <a:rPr lang="ka-GE" sz="13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ანალიზი პჯდ</a:t>
                      </a:r>
                      <a:r>
                        <a:rPr lang="ka-GE" sz="130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 ცენტრების </a:t>
                      </a:r>
                      <a:r>
                        <a:rPr lang="ka-GE" sz="13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მიხედვით. პირველადი ჯანდაცვის სისტემის გადახედვა/ცვლილება.</a:t>
                      </a:r>
                    </a:p>
                  </a:txBody>
                  <a:tcPr>
                    <a:solidFill>
                      <a:srgbClr val="E6E0EC">
                        <a:alpha val="8117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a-GE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ctr"/>
                      <a:endParaRPr lang="ka-GE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ctr"/>
                      <a:endParaRPr lang="ka-GE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ctr"/>
                      <a:endParaRPr lang="ka-GE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E6E0EC">
                        <a:alpha val="8117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08050">
                <a:tc>
                  <a:txBody>
                    <a:bodyPr/>
                    <a:lstStyle/>
                    <a:p>
                      <a:pPr algn="ctr"/>
                      <a:endParaRPr lang="ka-GE" sz="140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  <a:p>
                      <a:pPr algn="ctr"/>
                      <a:endParaRPr lang="ka-GE" sz="140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  <a:p>
                      <a:pPr algn="ctr"/>
                      <a:endParaRPr lang="ka-GE" sz="140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ka-GE" sz="14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უწყვეტი სამედიცინო განათლების სისტემისა და კურიკულუმის შემუშავება ოჯახის ექიმებისთვის </a:t>
                      </a:r>
                      <a:endParaRPr lang="en-US" sz="1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E6E0EC">
                        <a:alpha val="8117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a-GE" sz="14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ka-GE" sz="13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ოჯახის ექიმების კვალიფიკაციის მონიტორინგის სისტემის შემუშავება. სერტიფიცირებისა და უწყვეტი სამედიცინო განათლების დანერგვის გეგმა.</a:t>
                      </a:r>
                      <a:r>
                        <a:rPr lang="ka-GE" sz="130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 გადახედვა, საბოლოო მზაობა ოჯახის ექიმების ტრენინგისა და რეკვალიფიკაციის სისტემის დასანერგად</a:t>
                      </a:r>
                      <a:endParaRPr lang="ka-GE" sz="13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E6E0EC">
                        <a:alpha val="8117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a-GE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E6E0EC">
                        <a:alpha val="8117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42178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839200" cy="685800"/>
          </a:xfrm>
        </p:spPr>
        <p:txBody>
          <a:bodyPr>
            <a:noAutofit/>
          </a:bodyPr>
          <a:lstStyle/>
          <a:p>
            <a:r>
              <a:rPr lang="ka-GE" sz="1800" b="1" dirty="0">
                <a:solidFill>
                  <a:schemeClr val="accent5">
                    <a:lumMod val="75000"/>
                  </a:schemeClr>
                </a:solidFill>
              </a:rPr>
              <a:t>მიზანი</a:t>
            </a:r>
            <a:r>
              <a:rPr lang="ka-GE" sz="1800" b="1" dirty="0" smtClean="0">
                <a:solidFill>
                  <a:schemeClr val="accent5">
                    <a:lumMod val="75000"/>
                  </a:schemeClr>
                </a:solidFill>
              </a:rPr>
              <a:t>:  მაღალსპეციალიზებული </a:t>
            </a:r>
            <a:r>
              <a:rPr lang="ka-GE" sz="1800" b="1" dirty="0">
                <a:solidFill>
                  <a:schemeClr val="accent5">
                    <a:lumMod val="75000"/>
                  </a:schemeClr>
                </a:solidFill>
              </a:rPr>
              <a:t>და ჰოსპიტალური მომსახურებების კონსოლიდაცია</a:t>
            </a:r>
            <a:endParaRPr lang="en-US" sz="18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0999" y="1882837"/>
            <a:ext cx="1905001" cy="369332"/>
          </a:xfrm>
          <a:prstGeom prst="rect">
            <a:avLst/>
          </a:prstGeom>
          <a:noFill/>
          <a:ln w="19050"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ka-GE" dirty="0" smtClean="0"/>
              <a:t>  ინიციატივები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30629" y="2362198"/>
            <a:ext cx="2574472" cy="2554545"/>
          </a:xfrm>
          <a:prstGeom prst="rect">
            <a:avLst/>
          </a:prstGeom>
          <a:solidFill>
            <a:srgbClr val="FFCCFF">
              <a:alpha val="49020"/>
            </a:srgbClr>
          </a:solidFill>
          <a:ln w="19050"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ka-GE" sz="1600" dirty="0" smtClean="0"/>
          </a:p>
          <a:p>
            <a:pPr algn="ctr"/>
            <a:endParaRPr lang="ka-GE" sz="1600" dirty="0" smtClean="0"/>
          </a:p>
          <a:p>
            <a:pPr algn="ctr"/>
            <a:r>
              <a:rPr lang="ka-GE" sz="1600" dirty="0" smtClean="0"/>
              <a:t>ჰოსპიტალური, მათ შორის  </a:t>
            </a:r>
            <a:r>
              <a:rPr lang="ka-GE" sz="1600" dirty="0"/>
              <a:t>მაღალსპეციალიზებული მომსახურებების მდგრადი </a:t>
            </a:r>
            <a:r>
              <a:rPr lang="ka-GE" sz="1600" dirty="0" smtClean="0"/>
              <a:t>შესყიდვის </a:t>
            </a:r>
            <a:r>
              <a:rPr lang="ka-GE" sz="1600" dirty="0"/>
              <a:t>გეგმის </a:t>
            </a:r>
            <a:r>
              <a:rPr lang="ka-GE" sz="1600" dirty="0" smtClean="0"/>
              <a:t>შემუშავება.</a:t>
            </a:r>
          </a:p>
          <a:p>
            <a:pPr algn="ctr"/>
            <a:endParaRPr lang="ka-GE" sz="1600" dirty="0"/>
          </a:p>
          <a:p>
            <a:pPr algn="ctr"/>
            <a:endParaRPr lang="en-US" sz="1600" dirty="0"/>
          </a:p>
        </p:txBody>
      </p:sp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66274804"/>
              </p:ext>
            </p:extLst>
          </p:nvPr>
        </p:nvGraphicFramePr>
        <p:xfrm>
          <a:off x="2743202" y="1905000"/>
          <a:ext cx="6096000" cy="30953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825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814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5926"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2019</a:t>
                      </a:r>
                      <a:endParaRPr lang="en-US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75000"/>
                        <a:alpha val="4902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2020</a:t>
                      </a:r>
                      <a:endParaRPr lang="en-US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75000"/>
                        <a:alpha val="4902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2021</a:t>
                      </a:r>
                      <a:endParaRPr lang="en-US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75000"/>
                        <a:alpha val="4902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29628">
                <a:tc>
                  <a:txBody>
                    <a:bodyPr/>
                    <a:lstStyle/>
                    <a:p>
                      <a:pPr algn="ctr"/>
                      <a:endParaRPr lang="ka-GE" sz="120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  <a:p>
                      <a:pPr algn="ctr"/>
                      <a:endParaRPr lang="ka-GE" sz="120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  <a:p>
                      <a:pPr algn="ctr"/>
                      <a:endParaRPr lang="ka-GE" sz="120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CCFF">
                        <a:alpha val="5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a-GE" sz="13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ka-GE" sz="13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ჰოსპიტალური მომსახურებების</a:t>
                      </a:r>
                    </a:p>
                    <a:p>
                      <a:pPr algn="ctr"/>
                      <a:r>
                        <a:rPr lang="ka-GE" sz="13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საჭიროების ანალიზი; პროვაიდერების ამჟამინდელი განაწილების შეფასება;</a:t>
                      </a:r>
                    </a:p>
                    <a:p>
                      <a:pPr algn="ctr"/>
                      <a:endParaRPr lang="ka-GE" sz="13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ka-GE" sz="13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კანონის (რეგულაციის) დამტკიცება.</a:t>
                      </a:r>
                    </a:p>
                  </a:txBody>
                  <a:tcPr>
                    <a:solidFill>
                      <a:srgbClr val="FFCCFF">
                        <a:alpha val="5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a-GE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ctr"/>
                      <a:endParaRPr lang="ka-GE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ctr"/>
                      <a:endParaRPr lang="ka-GE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ka-GE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გეგმის დანერგვა</a:t>
                      </a:r>
                    </a:p>
                  </a:txBody>
                  <a:tcPr>
                    <a:solidFill>
                      <a:srgbClr val="FFCCFF">
                        <a:alpha val="5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7316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991600" cy="762000"/>
          </a:xfrm>
        </p:spPr>
        <p:txBody>
          <a:bodyPr>
            <a:noAutofit/>
          </a:bodyPr>
          <a:lstStyle/>
          <a:p>
            <a:r>
              <a:rPr lang="ka-GE" sz="2100" b="1" dirty="0" smtClean="0">
                <a:solidFill>
                  <a:schemeClr val="accent5">
                    <a:lumMod val="75000"/>
                  </a:schemeClr>
                </a:solidFill>
              </a:rPr>
              <a:t>მიზანი: მეტი გამჭვირვალობა და მოსახლეობის ცნობიერების ამაღლება</a:t>
            </a:r>
            <a:endParaRPr lang="en-US" sz="21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4798" y="826923"/>
            <a:ext cx="1905001" cy="369332"/>
          </a:xfrm>
          <a:prstGeom prst="rect">
            <a:avLst/>
          </a:prstGeom>
          <a:noFill/>
          <a:ln w="19050"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ka-GE" dirty="0" smtClean="0"/>
              <a:t>  ინიციატივები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2657" y="1315618"/>
            <a:ext cx="2574472" cy="5016758"/>
          </a:xfrm>
          <a:prstGeom prst="rect">
            <a:avLst/>
          </a:prstGeom>
          <a:solidFill>
            <a:srgbClr val="376092">
              <a:alpha val="25098"/>
            </a:srgbClr>
          </a:solidFill>
          <a:ln w="19050"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a-GE" sz="1600" dirty="0"/>
              <a:t>სტრატეგიული შესყიდვების სტრატეგიის ყოველკვარტალური ანგარიშგების </a:t>
            </a:r>
            <a:r>
              <a:rPr lang="ka-GE" sz="1600" dirty="0" smtClean="0"/>
              <a:t>შემოღება;</a:t>
            </a:r>
          </a:p>
          <a:p>
            <a:pPr algn="ctr"/>
            <a:endParaRPr lang="ka-GE" sz="1600" dirty="0"/>
          </a:p>
          <a:p>
            <a:pPr algn="ctr"/>
            <a:endParaRPr lang="ka-GE" sz="1600" dirty="0" smtClean="0"/>
          </a:p>
          <a:p>
            <a:pPr algn="ctr"/>
            <a:r>
              <a:rPr lang="ka-GE" sz="1600" dirty="0" smtClean="0"/>
              <a:t>მოქალაქეთა </a:t>
            </a:r>
            <a:r>
              <a:rPr lang="ka-GE" sz="1600" dirty="0"/>
              <a:t>პორტალის და აპლიკაციების განვითარება პაციენტებისთვის გამჭვირვალობის </a:t>
            </a:r>
            <a:r>
              <a:rPr lang="ka-GE" sz="1600" dirty="0" smtClean="0"/>
              <a:t>ასამაღლებლად;</a:t>
            </a:r>
          </a:p>
          <a:p>
            <a:pPr algn="ctr"/>
            <a:endParaRPr lang="ka-GE" sz="1600" dirty="0" smtClean="0"/>
          </a:p>
          <a:p>
            <a:pPr algn="ctr"/>
            <a:endParaRPr lang="ka-GE" sz="1600" dirty="0" smtClean="0"/>
          </a:p>
          <a:p>
            <a:pPr algn="ctr"/>
            <a:endParaRPr lang="ka-GE" sz="1600" dirty="0" smtClean="0"/>
          </a:p>
          <a:p>
            <a:pPr algn="ctr"/>
            <a:r>
              <a:rPr lang="ka-GE" sz="1600" dirty="0" smtClean="0"/>
              <a:t>მოქალაქეებთან კომუნიკაციის </a:t>
            </a:r>
            <a:r>
              <a:rPr lang="ka-GE" sz="1600" dirty="0"/>
              <a:t>გეგმის ჩამოყალიბება </a:t>
            </a:r>
            <a:endParaRPr lang="ka-GE" sz="1600" dirty="0" smtClean="0"/>
          </a:p>
          <a:p>
            <a:pPr algn="ctr"/>
            <a:endParaRPr lang="en-US" sz="1600" dirty="0"/>
          </a:p>
        </p:txBody>
      </p:sp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14224543"/>
              </p:ext>
            </p:extLst>
          </p:nvPr>
        </p:nvGraphicFramePr>
        <p:xfrm>
          <a:off x="2653391" y="914400"/>
          <a:ext cx="6414409" cy="56449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81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965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797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1824"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2019</a:t>
                      </a:r>
                      <a:endParaRPr lang="en-US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376092">
                        <a:alpha val="4902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2020</a:t>
                      </a:r>
                      <a:endParaRPr lang="en-US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376092">
                        <a:alpha val="4902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2021</a:t>
                      </a:r>
                      <a:endParaRPr lang="en-US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376092">
                        <a:alpha val="4902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86840">
                <a:tc>
                  <a:txBody>
                    <a:bodyPr/>
                    <a:lstStyle/>
                    <a:p>
                      <a:pPr algn="ctr"/>
                      <a:endParaRPr lang="ka-GE" sz="120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  <a:p>
                      <a:pPr algn="ctr"/>
                      <a:endParaRPr lang="ka-GE" sz="120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ka-GE" sz="14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პილოტირება- ანგარიშგება</a:t>
                      </a:r>
                    </a:p>
                  </a:txBody>
                  <a:tcPr>
                    <a:solidFill>
                      <a:srgbClr val="376092">
                        <a:alpha val="2117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a-GE" sz="13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376092">
                        <a:alpha val="2117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a-GE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ctr"/>
                      <a:endParaRPr lang="ka-GE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ctr"/>
                      <a:endParaRPr lang="ka-GE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ctr"/>
                      <a:endParaRPr lang="ka-GE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376092">
                        <a:alpha val="2117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4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მოქალაქეთა</a:t>
                      </a:r>
                      <a:r>
                        <a:rPr lang="ka-GE" sz="14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 გამოკითხვა; უკუკავშირის ანალიზი; საბოლოო სამუშაო მოქალაქეთა პორტალსა და აპლიკაციებზე, ბენეფიციარების ღია ინფორმაციაზე </a:t>
                      </a:r>
                      <a:endParaRPr lang="ka-GE" sz="140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4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 წვდომის უზრუნველსაყოფად</a:t>
                      </a:r>
                      <a:endParaRPr lang="ka-GE" sz="140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376092">
                        <a:alpha val="2117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a-GE" sz="14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376092">
                        <a:alpha val="2117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a-GE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376092">
                        <a:alpha val="2117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0630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a-GE" sz="140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4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მოქალაქეებთან კომუნიკაციის კონცეფციის შემუშავება</a:t>
                      </a:r>
                      <a:r>
                        <a:rPr lang="ka-GE" sz="14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 და </a:t>
                      </a:r>
                      <a:r>
                        <a:rPr lang="ka-GE" sz="14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განვითარება</a:t>
                      </a:r>
                    </a:p>
                  </a:txBody>
                  <a:tcPr>
                    <a:solidFill>
                      <a:srgbClr val="376092">
                        <a:alpha val="2117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a-GE" sz="14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376092">
                        <a:alpha val="2117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a-GE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376092">
                        <a:alpha val="2117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6774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0886"/>
            <a:ext cx="8229600" cy="892629"/>
          </a:xfrm>
        </p:spPr>
        <p:txBody>
          <a:bodyPr>
            <a:noAutofit/>
          </a:bodyPr>
          <a:lstStyle/>
          <a:p>
            <a:r>
              <a:rPr lang="ka-GE" sz="2000" b="1" dirty="0" smtClean="0">
                <a:solidFill>
                  <a:schemeClr val="accent5">
                    <a:lumMod val="75000"/>
                  </a:schemeClr>
                </a:solidFill>
              </a:rPr>
              <a:t>მიზანი:მონაცემთა </a:t>
            </a:r>
            <a:r>
              <a:rPr lang="ka-GE" sz="2000" b="1" dirty="0">
                <a:solidFill>
                  <a:schemeClr val="accent5">
                    <a:lumMod val="75000"/>
                  </a:schemeClr>
                </a:solidFill>
              </a:rPr>
              <a:t>ელექტრონული მიმოცვლისა და მონაცემთა ხარისხის გაუმჯობესება</a:t>
            </a:r>
            <a:endParaRPr lang="en-US" sz="20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72140" y="848303"/>
            <a:ext cx="1905001" cy="369332"/>
          </a:xfrm>
          <a:prstGeom prst="rect">
            <a:avLst/>
          </a:prstGeom>
          <a:noFill/>
          <a:ln w="19050"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ka-GE" dirty="0" smtClean="0"/>
              <a:t>  ინიციატივები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6200" y="1317171"/>
            <a:ext cx="2471057" cy="5262979"/>
          </a:xfrm>
          <a:prstGeom prst="rect">
            <a:avLst/>
          </a:prstGeom>
          <a:solidFill>
            <a:srgbClr val="339966">
              <a:alpha val="27843"/>
            </a:srgbClr>
          </a:solidFill>
          <a:ln w="19050"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a-GE" sz="1600" dirty="0" smtClean="0"/>
              <a:t>მონაცემთა </a:t>
            </a:r>
            <a:r>
              <a:rPr lang="ka-GE" sz="1600" dirty="0"/>
              <a:t>ელექტრონული  მიმოცვლის საჭიროებების განსაზღვრა ინტერეს-ჯგუფების </a:t>
            </a:r>
            <a:r>
              <a:rPr lang="ka-GE" sz="1600" dirty="0" smtClean="0"/>
              <a:t>მონაწილეობით;</a:t>
            </a:r>
          </a:p>
          <a:p>
            <a:pPr algn="ctr"/>
            <a:endParaRPr lang="ka-GE" sz="1600" dirty="0"/>
          </a:p>
          <a:p>
            <a:pPr algn="ctr"/>
            <a:endParaRPr lang="ka-GE" sz="1600" dirty="0" smtClean="0"/>
          </a:p>
          <a:p>
            <a:pPr algn="ctr"/>
            <a:r>
              <a:rPr lang="ka-GE" sz="1600" dirty="0" smtClean="0"/>
              <a:t>ელექტრონული </a:t>
            </a:r>
            <a:r>
              <a:rPr lang="ka-GE" sz="1600" dirty="0"/>
              <a:t>ხელმოწერის </a:t>
            </a:r>
            <a:r>
              <a:rPr lang="ka-GE" sz="1600" dirty="0" smtClean="0"/>
              <a:t>შემოღება</a:t>
            </a:r>
          </a:p>
          <a:p>
            <a:pPr algn="ctr"/>
            <a:endParaRPr lang="ka-GE" sz="1600" dirty="0"/>
          </a:p>
          <a:p>
            <a:pPr algn="ctr"/>
            <a:endParaRPr lang="ka-GE" sz="1600" dirty="0" smtClean="0"/>
          </a:p>
          <a:p>
            <a:pPr algn="ctr"/>
            <a:endParaRPr lang="ka-GE" sz="1600" dirty="0"/>
          </a:p>
          <a:p>
            <a:pPr algn="ctr"/>
            <a:endParaRPr lang="ka-GE" sz="1600" dirty="0" smtClean="0"/>
          </a:p>
          <a:p>
            <a:pPr algn="ctr"/>
            <a:endParaRPr lang="ka-GE" sz="1600" dirty="0"/>
          </a:p>
          <a:p>
            <a:pPr algn="ctr"/>
            <a:endParaRPr lang="ka-GE" sz="1600" dirty="0" smtClean="0"/>
          </a:p>
          <a:p>
            <a:pPr algn="ctr"/>
            <a:r>
              <a:rPr lang="ka-GE" sz="1600" dirty="0" smtClean="0"/>
              <a:t>განაცხადების მართვის </a:t>
            </a:r>
            <a:r>
              <a:rPr lang="ka-GE" sz="1600" dirty="0"/>
              <a:t>პროცესის განსაზღვრა, ელექტრონული გადაწყვეტა</a:t>
            </a:r>
            <a:endParaRPr lang="en-US" sz="1600" dirty="0"/>
          </a:p>
        </p:txBody>
      </p:sp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64452087"/>
              </p:ext>
            </p:extLst>
          </p:nvPr>
        </p:nvGraphicFramePr>
        <p:xfrm>
          <a:off x="2653391" y="914400"/>
          <a:ext cx="6414409" cy="573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568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1824"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2019</a:t>
                      </a:r>
                      <a:endParaRPr lang="en-US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339966">
                        <a:alpha val="4902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2020</a:t>
                      </a:r>
                      <a:endParaRPr lang="en-US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339966">
                        <a:alpha val="4902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2021</a:t>
                      </a:r>
                      <a:endParaRPr lang="en-US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339966">
                        <a:alpha val="4902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67840">
                <a:tc>
                  <a:txBody>
                    <a:bodyPr/>
                    <a:lstStyle/>
                    <a:p>
                      <a:pPr algn="ctr"/>
                      <a:endParaRPr lang="ka-GE" sz="120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ka-GE" sz="14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სისტემის ანალიზი და  </a:t>
                      </a:r>
                      <a:r>
                        <a:rPr lang="en-US" sz="14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IT </a:t>
                      </a:r>
                      <a:r>
                        <a:rPr lang="ka-GE" sz="14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განვითარების გეგმა სტრატეგიული შესყიდვების დანერგვის მხარდასაჭერად</a:t>
                      </a:r>
                    </a:p>
                  </a:txBody>
                  <a:tcPr>
                    <a:solidFill>
                      <a:srgbClr val="339966">
                        <a:alpha val="1882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a-GE" sz="13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339966">
                        <a:alpha val="1882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a-GE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ctr"/>
                      <a:endParaRPr lang="ka-GE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ctr"/>
                      <a:endParaRPr lang="ka-GE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ctr"/>
                      <a:endParaRPr lang="ka-GE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339966">
                        <a:alpha val="18824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526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4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პროგრამული მახასიათებლების განსაზღვრა (აქტივობა დამოკიდებულია ელექტრონული სამედიცინო ჩანაწერების დანერგვაზე);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a-GE" sz="140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4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საბოლოო მომზადება, დანერგვა.</a:t>
                      </a:r>
                    </a:p>
                  </a:txBody>
                  <a:tcPr>
                    <a:solidFill>
                      <a:srgbClr val="339966">
                        <a:alpha val="1882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a-GE" sz="14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339966">
                        <a:alpha val="1882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a-GE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339966">
                        <a:alpha val="18824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0630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4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სამომავლო </a:t>
                      </a:r>
                      <a:r>
                        <a:rPr lang="en-US" sz="14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SOP-</a:t>
                      </a:r>
                      <a:r>
                        <a:rPr lang="ka-GE" sz="14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ის განსაზღვრა საყოველთაო ჯანდაცვის პროგრამისთვის;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4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 </a:t>
                      </a:r>
                      <a:r>
                        <a:rPr lang="ka-GE" sz="14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დანერგვა და ტრენინგი სააგენტოში ახალი პრაქტიკის გასაცნობად.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4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განაცხადების მართვის ახალი პროცესის შემოღება</a:t>
                      </a:r>
                    </a:p>
                  </a:txBody>
                  <a:tcPr>
                    <a:solidFill>
                      <a:srgbClr val="339966">
                        <a:alpha val="1882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a-GE" sz="14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339966">
                        <a:alpha val="1882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a-GE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339966">
                        <a:alpha val="18824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4425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1874"/>
            <a:ext cx="8229600" cy="685800"/>
          </a:xfrm>
        </p:spPr>
        <p:txBody>
          <a:bodyPr>
            <a:noAutofit/>
          </a:bodyPr>
          <a:lstStyle/>
          <a:p>
            <a:r>
              <a:rPr lang="ka-GE" sz="2000" b="1" dirty="0">
                <a:solidFill>
                  <a:schemeClr val="accent5">
                    <a:lumMod val="75000"/>
                  </a:schemeClr>
                </a:solidFill>
              </a:rPr>
              <a:t>მიზანი</a:t>
            </a:r>
            <a:r>
              <a:rPr lang="ka-GE" sz="2000" b="1" dirty="0" smtClean="0">
                <a:solidFill>
                  <a:schemeClr val="accent5">
                    <a:lumMod val="75000"/>
                  </a:schemeClr>
                </a:solidFill>
              </a:rPr>
              <a:t>: სოციალური </a:t>
            </a:r>
            <a:r>
              <a:rPr lang="ka-GE" sz="2000" b="1" dirty="0">
                <a:solidFill>
                  <a:schemeClr val="accent5">
                    <a:lumMod val="75000"/>
                  </a:schemeClr>
                </a:solidFill>
              </a:rPr>
              <a:t>მომსახურების სააგენტოს სტრუქტურის მორგება სტრატეგიაზე </a:t>
            </a:r>
            <a:endParaRPr lang="en-US" sz="20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93909" y="914400"/>
            <a:ext cx="1905001" cy="369332"/>
          </a:xfrm>
          <a:prstGeom prst="rect">
            <a:avLst/>
          </a:prstGeom>
          <a:noFill/>
          <a:ln w="19050"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ka-GE" dirty="0" smtClean="0"/>
              <a:t>  ინიციატივები</a:t>
            </a:r>
            <a:endParaRPr lang="en-US" dirty="0"/>
          </a:p>
        </p:txBody>
      </p:sp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21739791"/>
              </p:ext>
            </p:extLst>
          </p:nvPr>
        </p:nvGraphicFramePr>
        <p:xfrm>
          <a:off x="2601684" y="914400"/>
          <a:ext cx="6389916" cy="594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99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77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721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5926"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2019</a:t>
                      </a:r>
                      <a:endParaRPr lang="en-US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9900">
                        <a:alpha val="4902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2020</a:t>
                      </a:r>
                      <a:endParaRPr lang="en-US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9900">
                        <a:alpha val="4902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2021</a:t>
                      </a:r>
                      <a:endParaRPr lang="en-US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9900">
                        <a:alpha val="4902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2962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ახალი სტრუქტურის დიზაინის დამტკიცება და დანერგვის გეგმის მომზადება;</a:t>
                      </a:r>
                    </a:p>
                    <a:p>
                      <a:pPr algn="ctr"/>
                      <a:r>
                        <a:rPr lang="ka-GE" sz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 </a:t>
                      </a:r>
                    </a:p>
                    <a:p>
                      <a:pPr algn="ctr"/>
                      <a:r>
                        <a:rPr lang="ka-GE" sz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ადამიანური რესურსების საჭიროებების ანალიზი;</a:t>
                      </a:r>
                    </a:p>
                    <a:p>
                      <a:pPr algn="ctr"/>
                      <a:endParaRPr lang="ka-GE" sz="120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ka-GE" sz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სააგენტოს ცენტრალური სტრუქტურის ძირითადი პოზიციების დანიშვნა;</a:t>
                      </a:r>
                    </a:p>
                    <a:p>
                      <a:pPr algn="ctr"/>
                      <a:endParaRPr lang="ka-GE" sz="120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ka-GE" sz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გადასვლა ახალ სტრუქტურაზე, ცენტრალური ოფისი 01.07.2019;</a:t>
                      </a:r>
                    </a:p>
                    <a:p>
                      <a:pPr algn="ctr"/>
                      <a:endParaRPr lang="ka-GE" sz="120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ka-GE" sz="1200" b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გეგმის შემუშავება</a:t>
                      </a:r>
                      <a:r>
                        <a:rPr lang="ka-GE" sz="12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 </a:t>
                      </a:r>
                      <a:r>
                        <a:rPr lang="ka-GE" sz="1200" b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რეგიონული და ცენტრალური სტრუქტურების შესაბამისობაში მოსაყვანად</a:t>
                      </a:r>
                      <a:r>
                        <a:rPr lang="ka-GE" sz="12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;</a:t>
                      </a:r>
                    </a:p>
                    <a:p>
                      <a:pPr algn="ctr"/>
                      <a:endParaRPr lang="ka-GE" sz="1200" b="0" baseline="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ka-GE" sz="1200" b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სააგენტოს ჯანდაცვის მიმართულების სტრუქტურის ახალი დიზაინი სრულად დანერგილია</a:t>
                      </a:r>
                    </a:p>
                    <a:p>
                      <a:pPr algn="ctr"/>
                      <a:endParaRPr lang="ka-GE" sz="120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9900">
                        <a:alpha val="2196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a-GE" sz="13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9900">
                        <a:alpha val="2196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a-GE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ctr"/>
                      <a:endParaRPr lang="ka-GE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ctr"/>
                      <a:endParaRPr lang="ka-GE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9900">
                        <a:alpha val="2196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76200" y="1752600"/>
            <a:ext cx="2460170" cy="4278094"/>
          </a:xfrm>
          <a:prstGeom prst="rect">
            <a:avLst/>
          </a:prstGeom>
          <a:solidFill>
            <a:srgbClr val="FF9900">
              <a:alpha val="27451"/>
            </a:srgbClr>
          </a:solidFill>
          <a:ln w="19050"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ka-GE" sz="1600" dirty="0" smtClean="0"/>
          </a:p>
          <a:p>
            <a:pPr algn="ctr"/>
            <a:endParaRPr lang="ka-GE" sz="1600" dirty="0" smtClean="0"/>
          </a:p>
          <a:p>
            <a:pPr algn="ctr"/>
            <a:r>
              <a:rPr lang="ka-GE" sz="1600" dirty="0" smtClean="0"/>
              <a:t>სოც</a:t>
            </a:r>
            <a:r>
              <a:rPr lang="ka-GE" sz="1600" dirty="0"/>
              <a:t>. მომსახურების სააგენტოს ჯანდაცვის მიმართულების სტრუქტურის ახალი </a:t>
            </a:r>
            <a:r>
              <a:rPr lang="ka-GE" sz="1600" dirty="0" smtClean="0"/>
              <a:t>დიზაინი;</a:t>
            </a:r>
          </a:p>
          <a:p>
            <a:pPr algn="ctr"/>
            <a:r>
              <a:rPr lang="ka-GE" sz="1600" dirty="0" smtClean="0"/>
              <a:t>ჯანდაცვის </a:t>
            </a:r>
            <a:r>
              <a:rPr lang="ka-GE" sz="1600" dirty="0"/>
              <a:t>ეკონომიკის პრინციპებისა და ფუნქციების განვითარება </a:t>
            </a:r>
            <a:r>
              <a:rPr lang="ka-GE" sz="1600" dirty="0" smtClean="0"/>
              <a:t>სააგენტოში;</a:t>
            </a:r>
          </a:p>
          <a:p>
            <a:pPr algn="ctr"/>
            <a:r>
              <a:rPr lang="ka-GE" sz="1600" dirty="0" smtClean="0"/>
              <a:t>ფუნქციების </a:t>
            </a:r>
            <a:r>
              <a:rPr lang="ka-GE" sz="1600" dirty="0"/>
              <a:t>სტრუქტურასთან </a:t>
            </a:r>
            <a:r>
              <a:rPr lang="ka-GE" sz="1600" dirty="0" smtClean="0"/>
              <a:t>შესაბამისობა</a:t>
            </a:r>
          </a:p>
          <a:p>
            <a:pPr algn="ctr"/>
            <a:endParaRPr lang="ka-GE" sz="1600" dirty="0" smtClean="0"/>
          </a:p>
          <a:p>
            <a:pPr algn="ctr"/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5754011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</TotalTime>
  <Words>812</Words>
  <Application>Microsoft Office PowerPoint</Application>
  <PresentationFormat>On-screen Show (4:3)</PresentationFormat>
  <Paragraphs>218</Paragraphs>
  <Slides>11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სტრატეგიული შესყიდვების სტრატეგიის ინდიკატორები და ინიციატივები</vt:lpstr>
      <vt:lpstr>მიზანი:  ჯანდაცვის მომსახურების ხარისხისა და ეფექტურობის გაუმჯობესება</vt:lpstr>
      <vt:lpstr>PowerPoint Presentation</vt:lpstr>
      <vt:lpstr>მიზანი: ჯანდაცვის მომსახურებების პაკეტი შეესაბამება მოსახლეობის საჭიროებებს</vt:lpstr>
      <vt:lpstr>მიზანი: სპეციალისტის მომსახურებაზე თანასწორი წვდომის უზრუნველყოფა და პირველადი ჯანდაცვის გაძლიერება</vt:lpstr>
      <vt:lpstr>მიზანი:  მაღალსპეციალიზებული და ჰოსპიტალური მომსახურებების კონსოლიდაცია</vt:lpstr>
      <vt:lpstr>მიზანი: მეტი გამჭვირვალობა და მოსახლეობის ცნობიერების ამაღლება</vt:lpstr>
      <vt:lpstr>მიზანი:მონაცემთა ელექტრონული მიმოცვლისა და მონაცემთა ხარისხის გაუმჯობესება</vt:lpstr>
      <vt:lpstr>მიზანი: სოციალური მომსახურების სააგენტოს სტრუქტურის მორგება სტრატეგიაზე </vt:lpstr>
      <vt:lpstr>მიზანი: სოციალური მომსახურების სააგენტოს პერსონალის მოტივაციისა და კომპეტენციების ამაღლება</vt:lpstr>
      <vt:lpstr>მიზანი:მონიტორინგის, ანგარიშგებისა და ანალიზის გაუმჯობესება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სტრატეგიული შესყიდვების სტრატეგიის ინდიკატორები და ინიციატივები</dc:title>
  <dc:creator>Tea Bakradze</dc:creator>
  <cp:lastModifiedBy>Mariam Darakhvelidze</cp:lastModifiedBy>
  <cp:revision>23</cp:revision>
  <dcterms:created xsi:type="dcterms:W3CDTF">2006-08-16T00:00:00Z</dcterms:created>
  <dcterms:modified xsi:type="dcterms:W3CDTF">2019-02-01T08:47:32Z</dcterms:modified>
</cp:coreProperties>
</file>